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detailed_indoor_stem_classroom_makerspace_sce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548640"/>
            <a:ext cx="5760720" cy="5138928"/>
          </a:xfrm>
          <a:prstGeom prst="roundRect">
            <a:avLst/>
          </a:prstGeom>
          <a:solidFill>
            <a:srgbClr val="FFFFFF"/>
          </a:solidFill>
          <a:ln>
            <a:solidFill>
              <a:srgbClr val="E1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8" y="877824"/>
            <a:ext cx="521208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550" b="1">
                <a:solidFill>
                  <a:srgbClr val="118AB2"/>
                </a:solidFill>
                <a:latin typeface="Aptos"/>
              </a:rPr>
              <a:t>8. клас • Раздел 1 • Алгоритмично мислене и дигитални проекти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325880"/>
            <a:ext cx="502920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Урок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828800"/>
            <a:ext cx="5303520" cy="1005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900" b="1">
                <a:solidFill>
                  <a:srgbClr val="132B4D"/>
                </a:solidFill>
                <a:latin typeface="Aptos Display"/>
              </a:rPr>
              <a:t>Мисия „Контролен център“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9536" y="2834640"/>
            <a:ext cx="5029200" cy="67665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0">
                <a:solidFill>
                  <a:srgbClr val="657181"/>
                </a:solidFill>
                <a:latin typeface="Aptos"/>
              </a:rPr>
              <a:t>Вложени и комбинирани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4041648"/>
            <a:ext cx="4736592" cy="960120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" y="4270248"/>
            <a:ext cx="4297680" cy="40233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850" b="1">
                <a:solidFill>
                  <a:srgbClr val="1F2937"/>
                </a:solidFill>
                <a:latin typeface="Aptos"/>
              </a:rPr>
              <a:t>Решение на няколко нива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Какво ще постигнем днес?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Ще сравняваме вложено условие и комбиниран логически израз.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13232" y="1682496"/>
            <a:ext cx="3401568" cy="324612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7824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Разбираме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как се изгражда решение с две и повече проверки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98264" y="1682496"/>
            <a:ext cx="3401568" cy="32461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62855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56631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Избираме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1144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кога да използваме вложено условие и кога AND / 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82496"/>
            <a:ext cx="3401568" cy="3246120"/>
          </a:xfrm>
          <a:prstGeom prst="roundRect">
            <a:avLst/>
          </a:prstGeom>
          <a:solidFill>
            <a:srgbClr val="EEF0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47888" y="1792224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5763D4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41664" y="1828800"/>
            <a:ext cx="2578608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32B4D"/>
                </a:solidFill>
                <a:latin typeface="Aptos"/>
              </a:rPr>
              <a:t>Моделираме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5" y="2377440"/>
            <a:ext cx="3035808" cy="2404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дърво на решенията и псевдокод за контролен център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Въведение • 3 мин.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Когато едно решение зависи от предишно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Понякога първо проверяваме общо състояние, а после по-конкретен случай.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41248" y="1627632"/>
            <a:ext cx="10469880" cy="2148840"/>
          </a:xfrm>
          <a:prstGeom prst="roundRect">
            <a:avLst/>
          </a:prstGeom>
          <a:solidFill>
            <a:srgbClr val="F5F7FA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901952"/>
            <a:ext cx="9875520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0">
                <a:solidFill>
                  <a:srgbClr val="1F2937"/>
                </a:solidFill>
                <a:latin typeface="Consolas"/>
              </a:rPr>
              <a:t>ако системата е активна:
    ако температура &gt; 30:
        включи охлаждане
    иначе:
        продължи наблюдение
иначе:
    не изпълнявай автоматични действия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4251960"/>
            <a:ext cx="3063240" cy="118872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70432" y="43616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4208" y="4398264"/>
            <a:ext cx="224028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Първо ниво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4946904"/>
            <a:ext cx="2697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Системата изобщо активна ли е?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26280" y="4251960"/>
            <a:ext cx="3063240" cy="11887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90872" y="43616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84648" y="4398264"/>
            <a:ext cx="224028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Второ ниво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4946904"/>
            <a:ext cx="2697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Едва тогава проверяваме температурата.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4251960"/>
            <a:ext cx="3063240" cy="1188720"/>
          </a:xfrm>
          <a:prstGeom prst="roundRect">
            <a:avLst/>
          </a:prstGeom>
          <a:solidFill>
            <a:srgbClr val="F3EFFB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11312" y="43616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7456AE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05088" y="4398264"/>
            <a:ext cx="224028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Извод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4946904"/>
            <a:ext cx="26974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Вложеното условие показва зависимост между проверките.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Обяснение • 5 мин.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Вложено условие или AND?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И двата подхода могат да решат сходен проблем, но не винаги са еднакво удобни.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91640"/>
            <a:ext cx="25146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847088"/>
            <a:ext cx="2368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Подход</a:t>
            </a:r>
          </a:p>
        </p:txBody>
      </p:sp>
      <p:sp>
        <p:nvSpPr>
          <p:cNvPr id="8" name="Rectangle 7"/>
          <p:cNvSpPr/>
          <p:nvPr/>
        </p:nvSpPr>
        <p:spPr>
          <a:xfrm>
            <a:off x="3337560" y="1691640"/>
            <a:ext cx="406908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10712" y="1847088"/>
            <a:ext cx="392277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Кога е удобен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06640" y="1691640"/>
            <a:ext cx="379476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79792" y="1847088"/>
            <a:ext cx="364845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Пример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2313432"/>
            <a:ext cx="2514600" cy="1005840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2532888"/>
            <a:ext cx="236829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30" b="0">
                <a:solidFill>
                  <a:srgbClr val="1F2937"/>
                </a:solidFill>
                <a:latin typeface="Aptos"/>
              </a:rPr>
              <a:t>Комбинирано условие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37560" y="2313432"/>
            <a:ext cx="4069080" cy="1005840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10712" y="2532888"/>
            <a:ext cx="39227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30" b="0">
                <a:solidFill>
                  <a:srgbClr val="1F2937"/>
                </a:solidFill>
                <a:latin typeface="Aptos"/>
              </a:rPr>
              <a:t>когато просто проверяваме няколко факта едновременно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06640" y="2313432"/>
            <a:ext cx="3794760" cy="1005840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79792" y="2532888"/>
            <a:ext cx="36484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30" b="0">
                <a:solidFill>
                  <a:srgbClr val="1F2937"/>
                </a:solidFill>
                <a:latin typeface="Aptos"/>
              </a:rPr>
              <a:t>ако активна AND T&gt;30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3319272"/>
            <a:ext cx="2514600" cy="1005840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3538728"/>
            <a:ext cx="236829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30" b="0">
                <a:solidFill>
                  <a:srgbClr val="1F2937"/>
                </a:solidFill>
                <a:latin typeface="Aptos"/>
              </a:rPr>
              <a:t>Вложено условие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37560" y="3319272"/>
            <a:ext cx="4069080" cy="1005840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10712" y="3538728"/>
            <a:ext cx="39227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30" b="0">
                <a:solidFill>
                  <a:srgbClr val="1F2937"/>
                </a:solidFill>
                <a:latin typeface="Aptos"/>
              </a:rPr>
              <a:t>когато след първата проверка има отделна логика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06640" y="3319272"/>
            <a:ext cx="3794760" cy="1005840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79792" y="3538728"/>
            <a:ext cx="36484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30" b="0">
                <a:solidFill>
                  <a:srgbClr val="1F2937"/>
                </a:solidFill>
                <a:latin typeface="Aptos"/>
              </a:rPr>
              <a:t>ако активна → после още избор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4526280"/>
            <a:ext cx="10287000" cy="100584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33271" y="463600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27048" y="4672584"/>
            <a:ext cx="9464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Практическо правило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5221224"/>
            <a:ext cx="99212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80">
                <a:solidFill>
                  <a:srgbClr val="1F2937"/>
                </a:solidFill>
                <a:latin typeface="Aptos"/>
              </a:defRPr>
            </a:pPr>
            <a:r>
              <a:t>Ако след първия въпрос имаш различни следващи стъпки, вложеното условие често е по-четимо.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Сравнение • 5 мин.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Мисия „Контролен център“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Системата следи три параметъра и трябва да взема решение на поне две нива.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627632"/>
            <a:ext cx="3429000" cy="347472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737360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773936"/>
            <a:ext cx="2606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Входни параметри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322576"/>
            <a:ext cx="306324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температура</a:t>
            </a:r>
          </a:p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присъствие на човек</a:t>
            </a:r>
          </a:p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режим на работа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627632"/>
            <a:ext cx="3429000" cy="34747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737360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TASK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93207" y="1773936"/>
            <a:ext cx="2606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322576"/>
            <a:ext cx="306324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опиши логика за поне две нива на проверка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избери ясни действия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627632"/>
            <a:ext cx="3429000" cy="3474720"/>
          </a:xfrm>
          <a:prstGeom prst="roundRect">
            <a:avLst/>
          </a:prstGeom>
          <a:solidFill>
            <a:srgbClr val="EEF0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1737360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5763D4"/>
                </a:solidFill>
                <a:latin typeface="Aptos"/>
              </a:rPr>
              <a:t>OUT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0808" y="1773936"/>
            <a:ext cx="26060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Изходи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19" y="2322576"/>
            <a:ext cx="306324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охлаждане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нормален режим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икономичен режим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изчакване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Поставяне на задача • 4 мин.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Дърво на решенията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То визуализира последователните проверки и различните пътища до изхода.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600200"/>
            <a:ext cx="1046988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920240"/>
            <a:ext cx="9784080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0">
                <a:solidFill>
                  <a:srgbClr val="1F2937"/>
                </a:solidFill>
                <a:latin typeface="Consolas"/>
              </a:rPr>
              <a:t>Системата активна?
├─ НЕ  →  изчакване
└─ ДА  →  има човек?
          ├─ НЕ  →  икономичен режим
          └─ ДА  →  температура &gt; 28?
                    ├─ ДА  →  охлаждане
                    └─ НЕ  →  нормален режим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Визуализация • 5 мин.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От дърво към псевдокод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Визуалната логика лесно се превежда в алгоритъм.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41248" y="1627632"/>
            <a:ext cx="5806440" cy="3611880"/>
          </a:xfrm>
          <a:prstGeom prst="roundRect">
            <a:avLst/>
          </a:prstGeom>
          <a:solidFill>
            <a:srgbClr val="F5F7FA"/>
          </a:solidFill>
          <a:ln>
            <a:solidFill>
              <a:srgbClr val="DC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1901952"/>
            <a:ext cx="5257800" cy="2926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50" b="0">
                <a:solidFill>
                  <a:srgbClr val="1F2937"/>
                </a:solidFill>
                <a:latin typeface="Consolas"/>
              </a:rPr>
              <a:t>ако системата е активна:
    ако има човек:
        ако температура &gt; 28:
            включи охлаждане
        иначе:
            нормален режим
    иначе:
        икономичен режим
иначе:
    изчакване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67728" y="1700784"/>
            <a:ext cx="4251960" cy="347472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0" y="1810512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6096" y="1847088"/>
            <a:ext cx="342900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Какво виждаме?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50608" y="2395728"/>
            <a:ext cx="3886200" cy="263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242048" y="2505456"/>
            <a:ext cx="3721608" cy="2542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всяко ниво добавя нова проверка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всеки път завършва с действие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няма „висящ“ клон без резултат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Преход към код • 6 мин.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Практическа мисия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Начертай дърво с поне 3 проверки и го превърни в псевдокод.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68680" y="1572768"/>
            <a:ext cx="512064" cy="512064"/>
          </a:xfrm>
          <a:prstGeom prst="ellipse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5336" y="1600200"/>
            <a:ext cx="53035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Избери система: климатик, достъп, осветление, сигнализация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2286000"/>
            <a:ext cx="512064" cy="512064"/>
          </a:xfrm>
          <a:prstGeom prst="ellipse">
            <a:avLst/>
          </a:prstGeom>
          <a:solidFill>
            <a:srgbClr val="3D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5336" y="2313432"/>
            <a:ext cx="53035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Определи входните условия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999232"/>
            <a:ext cx="512064" cy="512064"/>
          </a:xfrm>
          <a:prstGeom prst="ellipse">
            <a:avLst/>
          </a:prstGeom>
          <a:solidFill>
            <a:srgbClr val="E992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45336" y="3026664"/>
            <a:ext cx="53035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Начертай дървото на решенията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712463"/>
            <a:ext cx="512064" cy="512064"/>
          </a:xfrm>
          <a:prstGeom prst="ellipse">
            <a:avLst/>
          </a:prstGeom>
          <a:solidFill>
            <a:srgbClr val="5763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5336" y="3739896"/>
            <a:ext cx="53035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Превърни дървото в псевдокод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425696"/>
            <a:ext cx="512064" cy="512064"/>
          </a:xfrm>
          <a:prstGeom prst="ellipse">
            <a:avLst/>
          </a:prstGeom>
          <a:solidFill>
            <a:srgbClr val="745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5336" y="4453128"/>
            <a:ext cx="530352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50" b="1">
                <a:solidFill>
                  <a:srgbClr val="1F2937"/>
                </a:solidFill>
                <a:latin typeface="Aptos"/>
              </a:rPr>
              <a:t>Провери дали всеки клон завършва с действие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1627632"/>
            <a:ext cx="4663440" cy="356616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11112" y="1737360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IDEA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04888" y="1773936"/>
            <a:ext cx="38404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32B4D"/>
                </a:solidFill>
                <a:latin typeface="Aptos"/>
              </a:rPr>
              <a:t>Идеи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2322576"/>
            <a:ext cx="4297679" cy="272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контрол на температура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система за достъп до стая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интелигентно осветление</a:t>
            </a:r>
          </a:p>
          <a:p>
            <a:pPr>
              <a:spcAft>
                <a:spcPts val="500"/>
              </a:spcAft>
              <a:defRPr sz="1450">
                <a:solidFill>
                  <a:srgbClr val="1F2937"/>
                </a:solidFill>
                <a:latin typeface="Aptos"/>
              </a:defRPr>
            </a:pPr>
            <a:r>
              <a:t>автоматична аларма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Работа по екипи • 10 мин.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Размяна и проследяване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Всеки екип проверява дървото на друг екип с различни входни комбинации.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49808" y="1517904"/>
            <a:ext cx="5212080" cy="4297680"/>
          </a:xfrm>
          <a:prstGeom prst="roundRect">
            <a:avLst/>
          </a:prstGeom>
          <a:solidFill>
            <a:srgbClr val="E8F7F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27631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8176" y="1664207"/>
            <a:ext cx="43891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Инструкции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212848"/>
            <a:ext cx="484632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24127" y="2322576"/>
            <a:ext cx="4681728" cy="3364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Разменете дърветата на решенията.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Изберете 3 входни комбинации.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Проследете пътя от корена до изхода.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Проверете дали логиката е ясна и пълна.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517904"/>
            <a:ext cx="5212080" cy="4297680"/>
          </a:xfrm>
          <a:prstGeom prst="roundRect">
            <a:avLst/>
          </a:prstGeom>
          <a:solidFill>
            <a:srgbClr val="FCECEC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627631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D65252"/>
                </a:solidFill>
                <a:latin typeface="Aptos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94576" y="1664207"/>
            <a:ext cx="438912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Какво търсим?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12848"/>
            <a:ext cx="4846320" cy="3456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510528" y="2322576"/>
            <a:ext cx="4681728" cy="3364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липсващ клон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неясна формулировка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два различни изхода за един и същ случай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клон без крайно действие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Работа по двойки • 7 мин.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Таблица за тестване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Проверяваме дали дървото и псевдокодът дават очаквания резултат.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1792" y="1572768"/>
            <a:ext cx="36576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" y="1728216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Входни условия</a:t>
            </a:r>
          </a:p>
        </p:txBody>
      </p:sp>
      <p:sp>
        <p:nvSpPr>
          <p:cNvPr id="8" name="Rectangle 7"/>
          <p:cNvSpPr/>
          <p:nvPr/>
        </p:nvSpPr>
        <p:spPr>
          <a:xfrm>
            <a:off x="4279392" y="1572768"/>
            <a:ext cx="260604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52544" y="1728216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Очакван изход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85431" y="1572768"/>
            <a:ext cx="260604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58583" y="1728216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Получен изход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1472" y="1572768"/>
            <a:ext cx="1828800" cy="621792"/>
          </a:xfrm>
          <a:prstGeom prst="rect">
            <a:avLst/>
          </a:prstGeom>
          <a:solidFill>
            <a:srgbClr val="132B4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64624" y="1728216"/>
            <a:ext cx="16824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Работи ли?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" y="2194560"/>
            <a:ext cx="365760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4944" y="2459736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активна=да, човек=да, T=31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79392" y="2194560"/>
            <a:ext cx="260604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52544" y="2459736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85431" y="2194560"/>
            <a:ext cx="260604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58583" y="2459736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491472" y="2194560"/>
            <a:ext cx="182880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64624" y="2459736"/>
            <a:ext cx="16824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" y="2999232"/>
            <a:ext cx="3657600" cy="804672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4944" y="3264408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активна=да, човек=не, T=31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79392" y="2999232"/>
            <a:ext cx="2606040" cy="804672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52544" y="3264408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85431" y="2999232"/>
            <a:ext cx="2606040" cy="804672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58583" y="3264408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91472" y="2999232"/>
            <a:ext cx="1828800" cy="804672"/>
          </a:xfrm>
          <a:prstGeom prst="rect">
            <a:avLst/>
          </a:prstGeom>
          <a:solidFill>
            <a:srgbClr val="E8F7FC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64624" y="3264408"/>
            <a:ext cx="16824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" y="3803904"/>
            <a:ext cx="365760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94944" y="4069080"/>
            <a:ext cx="35112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активна=не, човек=да, T=31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79392" y="3803904"/>
            <a:ext cx="260604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352544" y="4069080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85431" y="3803904"/>
            <a:ext cx="260604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958583" y="4069080"/>
            <a:ext cx="245973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........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491472" y="3803904"/>
            <a:ext cx="1828800" cy="804672"/>
          </a:xfrm>
          <a:prstGeom prst="rect">
            <a:avLst/>
          </a:prstGeom>
          <a:solidFill>
            <a:srgbClr val="FFFFFF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564624" y="4069080"/>
            <a:ext cx="1682496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180" b="0">
                <a:solidFill>
                  <a:srgbClr val="1F2937"/>
                </a:solidFill>
                <a:latin typeface="Aptos"/>
              </a:rPr>
              <a:t>....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49808" y="4892040"/>
            <a:ext cx="10561320" cy="86868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" y="500176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08176" y="5038344"/>
            <a:ext cx="973836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1">
                <a:solidFill>
                  <a:srgbClr val="132B4D"/>
                </a:solidFill>
                <a:latin typeface="Aptos"/>
              </a:rPr>
              <a:t>Подсказка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" y="5586983"/>
            <a:ext cx="10195560" cy="27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50">
                <a:solidFill>
                  <a:srgbClr val="1F2937"/>
                </a:solidFill>
                <a:latin typeface="Aptos"/>
              </a:defRPr>
            </a:pPr>
            <a:r>
              <a:t>Ако някой входен случай не е описан ясно, алгоритъмът все още не е достатъчно добър.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Тестване • 6 мин.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Провери знанията си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Кратка проверка на ключовите идеи от урока.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6184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118AB2"/>
                </a:solidFill>
                <a:latin typeface="Aptos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1655063"/>
            <a:ext cx="4434840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Въпроси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03704"/>
            <a:ext cx="4892040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2313432"/>
            <a:ext cx="4727448" cy="3319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Какво е вложено условие?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Кога AND може да замени вложено условие?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Какво е дърво на решенията?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Защо всеки клон трябва да води до действие?</a:t>
            </a:r>
          </a:p>
          <a:p>
            <a:pPr>
              <a:spcAft>
                <a:spcPts val="6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• Как тестваме сложна логика?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508760"/>
            <a:ext cx="4892040" cy="4251960"/>
          </a:xfrm>
          <a:prstGeom prst="roundRect">
            <a:avLst/>
          </a:prstGeom>
          <a:solidFill>
            <a:srgbClr val="FFF6E7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65392" y="1618488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E99233"/>
                </a:solidFill>
                <a:latin typeface="Aptos"/>
              </a:rPr>
              <a:t>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59168" y="1655063"/>
            <a:ext cx="406907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900" b="1">
                <a:solidFill>
                  <a:srgbClr val="132B4D"/>
                </a:solidFill>
                <a:latin typeface="Aptos"/>
              </a:rPr>
              <a:t>Предизвикателство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203704"/>
            <a:ext cx="4526279" cy="3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Добави приоритетно условие: ако има авария,</a:t>
            </a:r>
          </a:p>
          <a:p>
            <a:pPr>
              <a:spcAft>
                <a:spcPts val="500"/>
              </a:spcAft>
              <a:defRPr sz="1500">
                <a:solidFill>
                  <a:srgbClr val="1F2937"/>
                </a:solidFill>
                <a:latin typeface="Aptos"/>
              </a:defRPr>
            </a:pPr>
            <a:r>
              <a:t>останалите проверки да не се изпълняват.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Индивидуална проверка • 5 мин.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01752"/>
            <a:ext cx="10972800" cy="566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800" b="1">
                <a:solidFill>
                  <a:srgbClr val="132B4D"/>
                </a:solidFill>
                <a:latin typeface="Aptos Display"/>
              </a:rPr>
              <a:t>Запомни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77824"/>
            <a:ext cx="10789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50" b="0">
                <a:solidFill>
                  <a:srgbClr val="657181"/>
                </a:solidFill>
                <a:latin typeface="Aptos"/>
              </a:rPr>
              <a:t>Най-важното от урок 4.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298448"/>
            <a:ext cx="1051560" cy="64008"/>
          </a:xfrm>
          <a:prstGeom prst="rect">
            <a:avLst/>
          </a:prstGeom>
          <a:solidFill>
            <a:srgbClr val="118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41248" y="1783080"/>
            <a:ext cx="10469880" cy="3063240"/>
          </a:xfrm>
          <a:prstGeom prst="roundRect">
            <a:avLst/>
          </a:prstGeom>
          <a:solidFill>
            <a:srgbClr val="E9F7EF"/>
          </a:solidFill>
          <a:ln>
            <a:solidFill>
              <a:srgbClr val="DA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92807"/>
            <a:ext cx="438912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3D9670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9616" y="1929384"/>
            <a:ext cx="9646919" cy="42062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132B4D"/>
                </a:solidFill>
                <a:latin typeface="Aptos"/>
              </a:rPr>
              <a:t>Обобщение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478024"/>
            <a:ext cx="10104119" cy="2221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1F2937"/>
                </a:solidFill>
                <a:latin typeface="Aptos"/>
              </a:defRPr>
            </a:pPr>
            <a:r>
              <a:t>Вложените условия дават структура на по-сложните решения.</a:t>
            </a:r>
          </a:p>
          <a:p>
            <a:pPr>
              <a:spcAft>
                <a:spcPts val="500"/>
              </a:spcAft>
              <a:defRPr sz="1700">
                <a:solidFill>
                  <a:srgbClr val="1F2937"/>
                </a:solidFill>
                <a:latin typeface="Aptos"/>
              </a:defRPr>
            </a:pPr>
            <a:r>
              <a:t>Комбинираният логически израз е удобен, когато просто проверяваме няколко факта едновременно.</a:t>
            </a:r>
          </a:p>
          <a:p>
            <a:pPr>
              <a:spcAft>
                <a:spcPts val="500"/>
              </a:spcAft>
              <a:defRPr sz="1700">
                <a:solidFill>
                  <a:srgbClr val="1F2937"/>
                </a:solidFill>
                <a:latin typeface="Aptos"/>
              </a:defRPr>
            </a:pPr>
            <a:r>
              <a:t>Дървото на решенията помага да видим логиката, преди да я програмираме.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65960" y="5303520"/>
            <a:ext cx="8275320" cy="713232"/>
          </a:xfrm>
          <a:prstGeom prst="roundRect">
            <a:avLst/>
          </a:prstGeom>
          <a:solidFill>
            <a:srgbClr val="EEF0FC"/>
          </a:solidFill>
          <a:ln>
            <a:solidFill>
              <a:srgbClr val="5763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240280" y="5513832"/>
            <a:ext cx="7726679" cy="2926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520" b="1">
                <a:solidFill>
                  <a:srgbClr val="132B4D"/>
                </a:solidFill>
                <a:latin typeface="Aptos"/>
              </a:rPr>
              <a:t>Следващ урок: Автоматизирана система – повторения и цикли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30207" y="6309360"/>
            <a:ext cx="2441448" cy="347472"/>
          </a:xfrm>
          <a:prstGeom prst="roundRect">
            <a:avLst/>
          </a:prstGeom>
          <a:solidFill>
            <a:srgbClr val="FFF6E7"/>
          </a:solidFill>
          <a:ln>
            <a:solidFill>
              <a:srgbClr val="E992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1F2937"/>
                </a:solidFill>
                <a:latin typeface="Aptos"/>
              </a:rPr>
              <a:t>Обобщение • 3 мин.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