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ba390e77b64149" /><Relationship Type="http://schemas.openxmlformats.org/officeDocument/2006/relationships/extended-properties" Target="/docProps/app.xml" Id="R329929a5c3fb4857" /><Relationship Type="http://schemas.openxmlformats.org/officeDocument/2006/relationships/officeDocument" Target="/ppt/presentation.xml" Id="R5afba34d8bb74a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33fa06be6e4261"/>
  </p:sldMasterIdLst>
  <p:notesMasterIdLst>
    <p:notesMasterId xmlns:r="http://schemas.openxmlformats.org/officeDocument/2006/relationships" r:id="R6aa493933eed4a10"/>
  </p:notesMasterIdLst>
  <p:sldIdLst>
    <p:sldId xmlns:r="http://schemas.openxmlformats.org/officeDocument/2006/relationships" id="256" r:id="R43d574bbb8df42d8"/>
    <p:sldId xmlns:r="http://schemas.openxmlformats.org/officeDocument/2006/relationships" id="257" r:id="Rffd522c3765545a1"/>
    <p:sldId xmlns:r="http://schemas.openxmlformats.org/officeDocument/2006/relationships" id="258" r:id="R4c585d1cba6a40c2"/>
    <p:sldId xmlns:r="http://schemas.openxmlformats.org/officeDocument/2006/relationships" id="259" r:id="R898bfe67dfd4468e"/>
    <p:sldId xmlns:r="http://schemas.openxmlformats.org/officeDocument/2006/relationships" id="260" r:id="R53b60f90b90e44ff"/>
    <p:sldId xmlns:r="http://schemas.openxmlformats.org/officeDocument/2006/relationships" id="261" r:id="R0b4f3828c7e1461d"/>
    <p:sldId xmlns:r="http://schemas.openxmlformats.org/officeDocument/2006/relationships" id="262" r:id="R562ccd9aa1954109"/>
    <p:sldId xmlns:r="http://schemas.openxmlformats.org/officeDocument/2006/relationships" id="263" r:id="Rd095667099fe4d67"/>
    <p:sldId xmlns:r="http://schemas.openxmlformats.org/officeDocument/2006/relationships" id="264" r:id="Rd5508a6fa4c34427"/>
    <p:sldId xmlns:r="http://schemas.openxmlformats.org/officeDocument/2006/relationships" id="265" r:id="Rb90e820d40e84a6e"/>
    <p:sldId xmlns:r="http://schemas.openxmlformats.org/officeDocument/2006/relationships" id="266" r:id="R9db34261ecec498a"/>
    <p:sldId xmlns:r="http://schemas.openxmlformats.org/officeDocument/2006/relationships" id="267" r:id="Reb4fdefe79814733"/>
  </p:sldIdLst>
  <p:sldSz cx="12191695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8f2e199eb64a75" /><Relationship Type="http://schemas.openxmlformats.org/officeDocument/2006/relationships/slideMaster" Target="/ppt/slideMasters/slideMaster1.xml" Id="R0833fa06be6e4261" /><Relationship Type="http://schemas.openxmlformats.org/officeDocument/2006/relationships/notesMaster" Target="/ppt/notesMasters/notesMaster1.xml" Id="R6aa493933eed4a10" /><Relationship Type="http://schemas.openxmlformats.org/officeDocument/2006/relationships/presProps" Target="/ppt/presProps.xml" Id="R49f132f8778245c5" /><Relationship Type="http://schemas.openxmlformats.org/officeDocument/2006/relationships/viewProps" Target="/ppt/viewProps.xml" Id="Rfc6d8653e91b442e" /><Relationship Type="http://schemas.openxmlformats.org/officeDocument/2006/relationships/tableStyles" Target="/ppt/tableStyles.xml" Id="R05c135fed2054db2" /><Relationship Type="http://schemas.openxmlformats.org/officeDocument/2006/relationships/slide" Target="/ppt/slides/slide1.xml" Id="R43d574bbb8df42d8" /><Relationship Type="http://schemas.openxmlformats.org/officeDocument/2006/relationships/slide" Target="/ppt/slides/slide2.xml" Id="Rffd522c3765545a1" /><Relationship Type="http://schemas.openxmlformats.org/officeDocument/2006/relationships/slide" Target="/ppt/slides/slide3.xml" Id="R4c585d1cba6a40c2" /><Relationship Type="http://schemas.openxmlformats.org/officeDocument/2006/relationships/slide" Target="/ppt/slides/slide4.xml" Id="R898bfe67dfd4468e" /><Relationship Type="http://schemas.openxmlformats.org/officeDocument/2006/relationships/slide" Target="/ppt/slides/slide5.xml" Id="R53b60f90b90e44ff" /><Relationship Type="http://schemas.openxmlformats.org/officeDocument/2006/relationships/slide" Target="/ppt/slides/slide6.xml" Id="R0b4f3828c7e1461d" /><Relationship Type="http://schemas.openxmlformats.org/officeDocument/2006/relationships/slide" Target="/ppt/slides/slide7.xml" Id="R562ccd9aa1954109" /><Relationship Type="http://schemas.openxmlformats.org/officeDocument/2006/relationships/slide" Target="/ppt/slides/slide8.xml" Id="Rd095667099fe4d67" /><Relationship Type="http://schemas.openxmlformats.org/officeDocument/2006/relationships/slide" Target="/ppt/slides/slide9.xml" Id="Rd5508a6fa4c34427" /><Relationship Type="http://schemas.openxmlformats.org/officeDocument/2006/relationships/slide" Target="/ppt/slides/slide10.xml" Id="Rb90e820d40e84a6e" /><Relationship Type="http://schemas.openxmlformats.org/officeDocument/2006/relationships/slide" Target="/ppt/slides/slide11.xml" Id="R9db34261ecec498a" /><Relationship Type="http://schemas.openxmlformats.org/officeDocument/2006/relationships/slide" Target="/ppt/slides/slide12.xml" Id="Reb4fdefe7981473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a47e24b9fd41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674704d748e43dc" /><Relationship Type="http://schemas.openxmlformats.org/officeDocument/2006/relationships/notesMaster" Target="/ppt/notesMasters/notesMaster1.xml" Id="Rc21eb35ed12843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80b65e70ef48af" /><Relationship Type="http://schemas.openxmlformats.org/officeDocument/2006/relationships/notesMaster" Target="/ppt/notesMasters/notesMaster1.xml" Id="R5269016747ad4f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e7148b2aac4401" /><Relationship Type="http://schemas.openxmlformats.org/officeDocument/2006/relationships/notesMaster" Target="/ppt/notesMasters/notesMaster1.xml" Id="Rd6f5dcc910ef43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54a9defc06441b" /><Relationship Type="http://schemas.openxmlformats.org/officeDocument/2006/relationships/notesMaster" Target="/ppt/notesMasters/notesMaster1.xml" Id="R9e7ce0b6bfbe4e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d1762316b249fe" /><Relationship Type="http://schemas.openxmlformats.org/officeDocument/2006/relationships/notesMaster" Target="/ppt/notesMasters/notesMaster1.xml" Id="R8fc99bee072640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36a7cd5f8a4a5c" /><Relationship Type="http://schemas.openxmlformats.org/officeDocument/2006/relationships/notesMaster" Target="/ppt/notesMasters/notesMaster1.xml" Id="R60e6ff3c0df443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eb1bfd96b64213" /><Relationship Type="http://schemas.openxmlformats.org/officeDocument/2006/relationships/notesMaster" Target="/ppt/notesMasters/notesMaster1.xml" Id="Rdf6f0dd8eb0d405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faf29015624c63" /><Relationship Type="http://schemas.openxmlformats.org/officeDocument/2006/relationships/notesMaster" Target="/ppt/notesMasters/notesMaster1.xml" Id="Ref3c0e719c004ae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160e632f704f72" /><Relationship Type="http://schemas.openxmlformats.org/officeDocument/2006/relationships/notesMaster" Target="/ppt/notesMasters/notesMaster1.xml" Id="R9566b3c63043404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44425d4d0c40e5" /><Relationship Type="http://schemas.openxmlformats.org/officeDocument/2006/relationships/notesMaster" Target="/ppt/notesMasters/notesMaster1.xml" Id="R735621edd5b044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7d87c1653bd40dc" /><Relationship Type="http://schemas.openxmlformats.org/officeDocument/2006/relationships/notesMaster" Target="/ppt/notesMasters/notesMaster1.xml" Id="R3aa97e62614141b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3df2f7ba3d840d0" /><Relationship Type="http://schemas.openxmlformats.org/officeDocument/2006/relationships/notesMaster" Target="/ppt/notesMasters/notesMaster1.xml" Id="R96c4746a80c449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d4760482494e0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adb6e8c1964fc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fa379bab3d44c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4d7f1822e148b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54513dd2a1472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89da57d6dc4ea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e53e64613c4980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f1282b7bd04c06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6cb1a7b60b440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2ab4c62c0c44e9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9edf389496468a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890F49F-3BA8-4530-A863-CFE061A80B9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2E0A8783-A690-49D0-894D-57CAC6A1894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6F835E9-00B5-4430-90FA-FD602524499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8551892-D1C3-4B4C-86D7-129E2AB3916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7D771B7-C182-4F7F-B575-5AA171EF1A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EB356B3-1A11-4B8E-B157-0964D28AC1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20556E1-9906-40CC-B6F3-F2856DD1633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BB69B2F-D6AE-4A10-BC74-BE73E1575C0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DF0936A-9F25-438C-9359-FBB27B97D53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B97C404-AFA4-4DA2-A626-ADB11DBEB90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81FA5C3-C706-4590-A9FF-69D9492A80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1E7A3FC-A9A1-4988-8DB0-9FF14DC831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1C706C9-8A3D-4597-BD8E-080C4D52FE1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158C26C-7D52-4956-9361-C4396CFA32F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6AA6608-3E36-4FC1-84BD-26D6D6F5882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1FF0E96-B87A-4FE8-BC1A-1358B4A89F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EF4B16E-B7A7-48BE-BA69-CD6597C2752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182CDF8-158D-4F3B-9DF9-E8B1C129F58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546DCA5-46AC-4ABA-8511-FDCA4B56622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C3B7E25-3D30-4185-AD6B-1AF6929812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83BF2C6-0B5B-4287-AB73-BF1D1BFB73A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0AE0474-ECDC-4437-90E3-FE4548C71F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BE3E36A-B1A7-44DA-80B9-A6C2DA524A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07F4315-F343-4280-B85D-3DDDB9028E2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636A89A9-3F70-4C3A-8101-DC06FA47326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AA8980F3-4E82-444E-B6DD-79D851A22D86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3B43C0DE-0F74-452C-8FB9-F015B21732E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E338DC95-CE81-48B6-99AB-D552E682DCE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CC5DA2BB-61A7-4DC7-A241-1AD575CCD64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E916C92-B57E-4BEB-90D9-2F22BD176C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CA9F603-ECE3-4D21-AB48-71E20BC5505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DBE1E949-0A98-4BA8-BFF9-A9DCBE3FCB7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25F00484-4F46-4EF4-8135-962B7DBF4C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E968075A-C48E-40DB-9B90-C1C3ECA44B5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E3FC90B4-63B2-4D47-BE6F-17DE0A91F65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26647475-ACA5-4DBA-9FB5-7E79E160A4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C7BCA6E-625B-4CD0-BDFA-899E5FDE6D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A1D16A1-4D85-490F-981A-16454B27EF2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C69AED3-A536-47D7-A2EB-848C5673261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AAEB7DE-6E7D-4170-902D-CBB63ED51BE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B138B958-10B2-4DCA-9332-0271FD937D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6DC2AEF-180A-4700-826D-64497EE6D22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F97223A-FAA6-4761-BA43-75361C9C2A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2F75F14C-EB88-4E46-BD6C-DFB283AC9B5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B0A7DA82-7EBC-4FA0-B8A9-7B39F8E59F1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B8B9559-5BE4-4196-8199-4CA16A76344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5605313-F7E9-47A0-895C-8756A0641B0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2F6EC7E-8BCA-474B-9713-039423CD1E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8171F5F-DEE5-4029-B4EA-E5C67A410D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AF112B02-B94D-4308-A1DB-EDB6E82519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F614315-BE47-4901-B0CC-8B39798CEDF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12546CC-9AF4-4FAF-A504-F038CAF3C7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5D0396C-C6B5-491C-9F1E-96232C1936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344FEC3D-42B4-46D1-81CE-874DF8AE5A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A02F6594-2699-48F7-AE80-8CB7BC58D8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B28DBB8-797F-42D9-B26D-45A6CF14F7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E5AE90E-0E1E-4DBB-B623-C48B3533FCB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35466C8-1D06-43D3-8F56-8F3C155E88F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3358705c6c4bc1" /><Relationship Type="http://schemas.openxmlformats.org/officeDocument/2006/relationships/slideLayout" Target="/ppt/slideLayouts/slideLayout1.xml" Id="Rb2e109fa8c30405b" /><Relationship Type="http://schemas.openxmlformats.org/officeDocument/2006/relationships/slideLayout" Target="/ppt/slideLayouts/slideLayout2.xml" Id="R0355967729cc4e2d" /><Relationship Type="http://schemas.openxmlformats.org/officeDocument/2006/relationships/slideLayout" Target="/ppt/slideLayouts/slideLayout3.xml" Id="R973b82832d6b478d" /><Relationship Type="http://schemas.openxmlformats.org/officeDocument/2006/relationships/slideLayout" Target="/ppt/slideLayouts/slideLayout4.xml" Id="R32f5b6deb0c24e15" /><Relationship Type="http://schemas.openxmlformats.org/officeDocument/2006/relationships/slideLayout" Target="/ppt/slideLayouts/slideLayout5.xml" Id="Re183d750db7f4278" /><Relationship Type="http://schemas.openxmlformats.org/officeDocument/2006/relationships/slideLayout" Target="/ppt/slideLayouts/slideLayout6.xml" Id="R1aa2611e81734f12" /><Relationship Type="http://schemas.openxmlformats.org/officeDocument/2006/relationships/slideLayout" Target="/ppt/slideLayouts/slideLayout7.xml" Id="R5790aab52d4e4390" /><Relationship Type="http://schemas.openxmlformats.org/officeDocument/2006/relationships/slideLayout" Target="/ppt/slideLayouts/slideLayout8.xml" Id="Rdb253d9867b94e0e" /><Relationship Type="http://schemas.openxmlformats.org/officeDocument/2006/relationships/slideLayout" Target="/ppt/slideLayouts/slideLayout9.xml" Id="Rc57d936b9b5842a3" /><Relationship Type="http://schemas.openxmlformats.org/officeDocument/2006/relationships/slideLayout" Target="/ppt/slideLayouts/slideLayout10.xml" Id="R67ffb5375fb342be" /><Relationship Type="http://schemas.openxmlformats.org/officeDocument/2006/relationships/slideLayout" Target="/ppt/slideLayouts/slideLayout11.xml" Id="R09ae5568ee924798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8278C2DB-1757-4557-B98A-08AD597E4C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9293F38-BD4F-4E59-A04F-2F00BE8C9A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5238E5D-E554-4130-88C6-B779DDA6AE89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2E0543E-635A-45E3-A7A1-5B14F181988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CE118B4-6577-43BE-88E0-88A65FE0F94D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e109fa8c30405b"/>
    <p:sldLayoutId xmlns:r="http://schemas.openxmlformats.org/officeDocument/2006/relationships" id="2147483650" r:id="R0355967729cc4e2d"/>
    <p:sldLayoutId xmlns:r="http://schemas.openxmlformats.org/officeDocument/2006/relationships" id="2147483651" r:id="R973b82832d6b478d"/>
    <p:sldLayoutId xmlns:r="http://schemas.openxmlformats.org/officeDocument/2006/relationships" id="2147483652" r:id="R32f5b6deb0c24e15"/>
    <p:sldLayoutId xmlns:r="http://schemas.openxmlformats.org/officeDocument/2006/relationships" id="2147483653" r:id="Re183d750db7f4278"/>
    <p:sldLayoutId xmlns:r="http://schemas.openxmlformats.org/officeDocument/2006/relationships" id="2147483654" r:id="R1aa2611e81734f12"/>
    <p:sldLayoutId xmlns:r="http://schemas.openxmlformats.org/officeDocument/2006/relationships" id="2147483655" r:id="R5790aab52d4e4390"/>
    <p:sldLayoutId xmlns:r="http://schemas.openxmlformats.org/officeDocument/2006/relationships" id="2147483656" r:id="Rdb253d9867b94e0e"/>
    <p:sldLayoutId xmlns:r="http://schemas.openxmlformats.org/officeDocument/2006/relationships" id="2147483657" r:id="Rc57d936b9b5842a3"/>
    <p:sldLayoutId xmlns:r="http://schemas.openxmlformats.org/officeDocument/2006/relationships" id="2147483658" r:id="R67ffb5375fb342be"/>
    <p:sldLayoutId xmlns:r="http://schemas.openxmlformats.org/officeDocument/2006/relationships" id="2147483659" r:id="R09ae5568ee924798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7a7bf3f7d004a26" /><Relationship Type="http://schemas.openxmlformats.org/officeDocument/2006/relationships/image" Target="/ppt/media/image.png" Id="R83674f58838248b2" /><Relationship Type="http://schemas.openxmlformats.org/officeDocument/2006/relationships/notesSlide" Target="/ppt/notesSlides/notesSlide1.xml" Id="R9a2ee3ad1eb64e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fb635dfc1044ddc" /><Relationship Type="http://schemas.openxmlformats.org/officeDocument/2006/relationships/notesSlide" Target="/ppt/notesSlides/notesSlide2.xml" Id="R1298d8016f704e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3799422bc7344d1" /><Relationship Type="http://schemas.openxmlformats.org/officeDocument/2006/relationships/notesSlide" Target="/ppt/notesSlides/notesSlide3.xml" Id="R3e6d2bf78a684d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15e53bd7ad5460b" /><Relationship Type="http://schemas.openxmlformats.org/officeDocument/2006/relationships/notesSlide" Target="/ppt/notesSlides/notesSlide4.xml" Id="R4ff01042673146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383fed9098c491c" /><Relationship Type="http://schemas.openxmlformats.org/officeDocument/2006/relationships/notesSlide" Target="/ppt/notesSlides/notesSlide5.xml" Id="Rf15dc311b0d148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307b12174774dc1" /><Relationship Type="http://schemas.openxmlformats.org/officeDocument/2006/relationships/notesSlide" Target="/ppt/notesSlides/notesSlide6.xml" Id="R629fbebe297e46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6089a9c0e794f67" /><Relationship Type="http://schemas.openxmlformats.org/officeDocument/2006/relationships/notesSlide" Target="/ppt/notesSlides/notesSlide7.xml" Id="R7388204a2fa345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1b1be609e2e467b" /><Relationship Type="http://schemas.openxmlformats.org/officeDocument/2006/relationships/notesSlide" Target="/ppt/notesSlides/notesSlide8.xml" Id="Rbff114853d9b429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9d3b753638f438c" /><Relationship Type="http://schemas.openxmlformats.org/officeDocument/2006/relationships/notesSlide" Target="/ppt/notesSlides/notesSlide9.xml" Id="R5ada38d4376944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ebd2e2c16d54e86" /><Relationship Type="http://schemas.openxmlformats.org/officeDocument/2006/relationships/notesSlide" Target="/ppt/notesSlides/notesSlide10.xml" Id="Rfc35b3f17b6b411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16ae13564dc4cb9" /><Relationship Type="http://schemas.openxmlformats.org/officeDocument/2006/relationships/notesSlide" Target="/ppt/notesSlides/notesSlide11.xml" Id="R75dc7abaf45645f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c0bb82b3b514fd8" /><Relationship Type="http://schemas.openxmlformats.org/officeDocument/2006/relationships/notesSlide" Target="/ppt/notesSlides/notesSlide12.xml" Id="R5e1978ca84634cf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74f58838248b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Rounded Rectangle 2">
            <a:extLst xmlns:a="http://schemas.openxmlformats.org/drawingml/2006/main">
              <a:ext uri="{FF2B5EF4-FFF2-40B4-BE49-F238E27FC236}">
                <a16:creationId xmlns:a16="http://schemas.microsoft.com/office/drawing/2014/main" id="{D6A1F081-68F2-4B46-B63D-75AA86B1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48640"/>
            <a:ext cx="5715000" cy="5138928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8F0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7B86DD5-3249-49F7-B863-C2B5FAB9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877824"/>
            <a:ext cx="5029200" cy="563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5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8. клас • Раздел 1 • Алгоритмично мислене и дигитални проекти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2A7D280-CE83-4B4A-A758-3FBB0990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1325880"/>
            <a:ext cx="50292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Урок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E5B014D-F8DC-46F2-89B9-94547FDD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1828800"/>
            <a:ext cx="530352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От проблем към модел и алгоритъм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D486D0A-4524-43C9-8B28-792166A8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2852928"/>
            <a:ext cx="484632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40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Продължаваме от урок 1 • 2 мин.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67F4B1E6-099C-4306-8BC0-A4F98C1D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041648"/>
            <a:ext cx="4663440" cy="9601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C27BE73-24C0-433B-9EA5-A7C29504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4270248"/>
            <a:ext cx="425196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9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Реален проблем → важното → модел → алгоритъм → проверка</a:t>
            </a:r>
          </a:p>
        </p:txBody>
      </p:sp>
    </p:spTree>
    <p:extLst>
      <p:ext uri="{BB962C8B-B14F-4D97-AF65-F5344CB8AC3E}">
        <p14:creationId xmlns:p14="http://schemas.microsoft.com/office/powerpoint/2010/main" val="64459485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6ED7842-053F-4818-8B40-28D13545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B4A6429-990C-4DBF-BBA1-66101CF4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Казусът: осветлението в класната стая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FD25265-1E3E-4518-9E70-DCF83971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Кога има смисъл да включим лампите?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CB6CCE4-AE2F-4370-B2E8-4754C808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D7E1E8B2-712C-4082-8D31-BEA2EC16D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1682496"/>
            <a:ext cx="3401568" cy="32461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4D0AB55D-CC4A-4953-862A-84ACB4E4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1792224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402D1B5-18E5-426B-BEEF-C8DC318E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828800"/>
            <a:ext cx="2578608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Наблюдаваме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A44898D-2865-4D37-B3C8-9BF1E35B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377440"/>
            <a:ext cx="3035808" cy="2404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колко светло е в стаята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има ли хора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65D0E507-A76F-4BB1-A387-576133DE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8264" y="1682496"/>
            <a:ext cx="3401568" cy="32461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9F7E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8EAE7DC-6A4D-4B02-BACD-08921560D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855" y="1792224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11AA36E9-E23B-43A8-A78A-AB88E3456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631" y="1828800"/>
            <a:ext cx="2578608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Вземаме решение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E562F1B9-35AE-46B5-85C3-961E9CBC8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377440"/>
            <a:ext cx="3035808" cy="2404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включваме или оставяме изключено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обясняваме защо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4C3B8D1D-C476-47BA-B282-6CC057DC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296" y="1682496"/>
            <a:ext cx="3401568" cy="32461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EF0FC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FAF3C630-14CD-4DA4-9B8C-C4E86F73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888" y="1792224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5763D4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BC8B361D-E63C-4387-8802-01B2068D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1664" y="1828800"/>
            <a:ext cx="2578608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Доказваме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066A6F35-2006-497A-90CE-7C465A96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6175" y="2377440"/>
            <a:ext cx="3035808" cy="2404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проверяваме с конкретни входове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разглеждаме граничен случай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6F412AB6-CBA2-4359-9B96-05CF04DF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Общ казус • 3 мин.</a:t>
            </a:r>
          </a:p>
        </p:txBody>
      </p:sp>
    </p:spTree>
    <p:extLst>
      <p:ext uri="{BB962C8B-B14F-4D97-AF65-F5344CB8AC3E}">
        <p14:creationId xmlns:p14="http://schemas.microsoft.com/office/powerpoint/2010/main" val="137616887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7EEE00C-2681-479B-A388-A4B7C7F7E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4D46DACA-44AC-4E38-ADD5-663C561D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Кои подробности са важни?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4944F4-5534-4239-A8CE-1C0EDC11E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Моделът запазва само данните, които променят решението.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7828605-B026-4BA8-8FE1-BF1EF7D1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B537FA7B-8837-4E83-B66F-95931FFC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737360"/>
            <a:ext cx="10424160" cy="19202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CE4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86C81C25-6F9A-4410-8A2B-467E1A098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084831"/>
            <a:ext cx="969264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30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Въпрос: трябва ли да включим осветлението?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04A65AA-2603-43E8-ADA3-DBD2D24D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798064"/>
            <a:ext cx="95097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Пазим данните, които влияят на решението. Пропускаме останалите.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CFB06F74-19D0-4134-BD4B-388DF259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069080"/>
            <a:ext cx="3154680" cy="135331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C778F11-7000-489A-A1ED-A4669D085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4178808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BD39851-DA6A-46E0-9094-A356CA40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4215384"/>
            <a:ext cx="23317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Необходими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D33485E5-F832-4951-B11B-144C4ED5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4764024"/>
            <a:ext cx="2788920" cy="5755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8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ниво на светлина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38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има ли хора</a:t>
            </a:r>
          </a:p>
        </p:txBody>
      </p:sp>
      <p:sp>
        <p:nvSpPr>
          <p:cNvPr id="13" name="Rounded Rectangle 12">
            <a:extLst xmlns:a="http://schemas.openxmlformats.org/drawingml/2006/main">
              <a:ext uri="{FF2B5EF4-FFF2-40B4-BE49-F238E27FC236}">
                <a16:creationId xmlns:a16="http://schemas.microsoft.com/office/drawing/2014/main" id="{B29A968B-6F91-495C-99AC-43A0D4C7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069080"/>
            <a:ext cx="3154680" cy="135331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9F7E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ECDB65E3-E11C-4062-934C-25F6506E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0872" y="4178808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+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274950E3-22B9-4EB4-ACC6-88C39D92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4215384"/>
            <a:ext cx="23317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Допълнителни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3A0EFC39-D2B4-431C-A9C7-76B626FC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4764024"/>
            <a:ext cx="2788920" cy="5755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8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текущ час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38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състояние на лампите</a:t>
            </a:r>
          </a:p>
        </p:txBody>
      </p:sp>
      <p:sp>
        <p:nvSpPr>
          <p:cNvPr id="17" name="Rounded Rectangle 16">
            <a:extLst xmlns:a="http://schemas.openxmlformats.org/drawingml/2006/main">
              <a:ext uri="{FF2B5EF4-FFF2-40B4-BE49-F238E27FC236}">
                <a16:creationId xmlns:a16="http://schemas.microsoft.com/office/drawing/2014/main" id="{7A8E9511-1869-4CC0-A0F3-1D849B9BE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4069080"/>
            <a:ext cx="3154680" cy="135331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EF0FC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9E55AED2-2216-4D8B-B47B-BACBBD72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1312" y="4178808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5763D4"/>
                </a:solidFill>
                <a:latin typeface="Aptos"/>
                <a:ea typeface="Aptos"/>
                <a:cs typeface="Aptos"/>
              </a:rPr>
              <a:t>×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DDCE01D6-28D6-4E75-96EA-791141A5F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088" y="4215384"/>
            <a:ext cx="2331720" cy="670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Излишни за този въпрос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1D8C4C64-6D86-40C8-87E3-ABBE2D7ED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764024"/>
            <a:ext cx="2788920" cy="5755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8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цвят на стените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38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брой чинове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38CD5E70-B371-4F10-9091-AA2625EA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Обсъждане • 4 мин.</a:t>
            </a:r>
          </a:p>
        </p:txBody>
      </p:sp>
    </p:spTree>
    <p:extLst>
      <p:ext uri="{BB962C8B-B14F-4D97-AF65-F5344CB8AC3E}">
        <p14:creationId xmlns:p14="http://schemas.microsoft.com/office/powerpoint/2010/main" val="135392519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B738A89-316B-481D-B6ED-65574397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1938B48F-6D00-4A86-8A2A-A30FECB6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Опростеният модел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1375181-C312-430B-A734-C4D2FAAB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Не копираме стаята. Описваме само данните и връзките, които ни трябват.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C6714813-609E-43F9-9728-C854B8B93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2DD4740D-D5D1-4DE3-B7D7-FFD2F77E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627632"/>
            <a:ext cx="3383280" cy="14447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D122ECCD-72F2-48B6-A33D-186B87C7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59" y="1737360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L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7F815A2-D615-4BFE-9F30-11B8242D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736" y="1773936"/>
            <a:ext cx="25603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Светлина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6813D8F-ABCA-420D-B967-A20ADB81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7" y="2322576"/>
            <a:ext cx="3017520" cy="6035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стойност от 0 до 100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6041E622-FB80-4583-8909-52FDCF40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59" y="1627632"/>
            <a:ext cx="3383280" cy="14447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4804815B-24C3-41B2-8FB3-D680767A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1" y="1737360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P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C7C7F6EF-5B33-44E0-9D79-0150A1439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7" y="1773936"/>
            <a:ext cx="25603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Хора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09F72F3B-C3CE-43D0-AD1C-CD21D447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322576"/>
            <a:ext cx="3017520" cy="6035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да или не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FD382ADE-FD2C-4621-8566-210F2122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1627632"/>
            <a:ext cx="3383280" cy="14447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B9484C1F-8E5A-4AFA-98B4-2FDB8CC6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1737360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E99233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3A00BDE5-F42E-43F6-B839-1282D57F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1773936"/>
            <a:ext cx="25603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Праг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6C9E85B1-8E84-4871-8CE7-441AEA8E4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5632" y="2322576"/>
            <a:ext cx="3017520" cy="6035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стойност 30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489CD7F9-24CC-4331-90E3-EA55E12D1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21024"/>
            <a:ext cx="3383280" cy="14447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95FE17C5-8195-479E-AC02-AE2C3686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59" y="3730752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5763D4"/>
                </a:solidFill>
                <a:latin typeface="Aptos"/>
                <a:ea typeface="Aptos"/>
                <a:cs typeface="Aptos"/>
              </a:rPr>
              <a:t>◉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6F8F5DE7-F9F6-4FEE-BF9E-74E882140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736" y="3767328"/>
            <a:ext cx="25603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Решение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33F61D01-85DE-4E6E-BB7C-2F966966E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7" y="4315968"/>
            <a:ext cx="3017520" cy="6035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включи или остави изключени</a:t>
            </a:r>
          </a:p>
        </p:txBody>
      </p:sp>
      <p:sp>
        <p:nvSpPr>
          <p:cNvPr id="22" name="Rounded Rectangle 21">
            <a:extLst xmlns:a="http://schemas.openxmlformats.org/drawingml/2006/main">
              <a:ext uri="{FF2B5EF4-FFF2-40B4-BE49-F238E27FC236}">
                <a16:creationId xmlns:a16="http://schemas.microsoft.com/office/drawing/2014/main" id="{1EAE873C-657C-4F73-B5C2-9EA7A64A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59" y="3621024"/>
            <a:ext cx="3383280" cy="14447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68FA7C0A-4469-415A-A67C-14C3D0C2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1" y="3730752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7456AE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C249015D-9AF3-43D1-B7DB-946C0467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7" y="3767328"/>
            <a:ext cx="25603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Запазваме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9F447F34-E5DD-447D-BDF8-A3347CD4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4315968"/>
            <a:ext cx="3017520" cy="6035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светлина, хора, праг и възможни изходи</a:t>
            </a:r>
          </a:p>
        </p:txBody>
      </p:sp>
      <p:sp>
        <p:nvSpPr>
          <p:cNvPr id="26" name="Rounded Rectangle 25">
            <a:extLst xmlns:a="http://schemas.openxmlformats.org/drawingml/2006/main">
              <a:ext uri="{FF2B5EF4-FFF2-40B4-BE49-F238E27FC236}">
                <a16:creationId xmlns:a16="http://schemas.microsoft.com/office/drawing/2014/main" id="{3B9C0650-F396-48A1-AD3D-51661B0D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3621024"/>
            <a:ext cx="3383280" cy="14447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B3FE8080-7CD7-49EE-B2D9-F859C0F3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3730752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D65252"/>
                </a:solidFill>
                <a:latin typeface="Aptos"/>
                <a:ea typeface="Aptos"/>
                <a:cs typeface="Aptos"/>
              </a:rPr>
              <a:t>×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169616B7-A499-4650-A63A-09D89D46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3767328"/>
            <a:ext cx="25603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Пропускаме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DA11FC8E-A72C-4E95-90F8-E8945ECF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5632" y="4315968"/>
            <a:ext cx="3017520" cy="6035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3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час, цвят на стените и брой чинове</a:t>
            </a:r>
          </a:p>
        </p:txBody>
      </p:sp>
      <p:sp>
        <p:nvSpPr>
          <p:cNvPr id="30" name="Rounded Rectangle 29">
            <a:extLst xmlns:a="http://schemas.openxmlformats.org/drawingml/2006/main">
              <a:ext uri="{FF2B5EF4-FFF2-40B4-BE49-F238E27FC236}">
                <a16:creationId xmlns:a16="http://schemas.microsoft.com/office/drawing/2014/main" id="{567D1570-3A4B-4D35-A705-1BACAE4B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Модел • 4 мин.</a:t>
            </a:r>
          </a:p>
        </p:txBody>
      </p:sp>
    </p:spTree>
    <p:extLst>
      <p:ext uri="{BB962C8B-B14F-4D97-AF65-F5344CB8AC3E}">
        <p14:creationId xmlns:p14="http://schemas.microsoft.com/office/powerpoint/2010/main" val="56876602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7C96AEB-C01A-4B08-B3A1-24FFBFC8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69EF3BE5-8A56-46BC-B9AA-CA046511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Моделът вход, обработка и изход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5E9FA6-B238-42B7-AA5C-076C59E1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Подреждаме данните, правилата и наблюдаемия резултат.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67EB914-C22D-4BB2-A3B3-942FB0F2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EB806CA7-1971-454A-9237-C7793C534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600200"/>
            <a:ext cx="4983480" cy="3611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3EFFB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F8847492-DB96-4C0B-82EB-D3B7650A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1709928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7456AE"/>
                </a:solidFill>
                <a:latin typeface="Aptos"/>
                <a:ea typeface="Aptos"/>
                <a:cs typeface="Aptos"/>
              </a:rPr>
              <a:t>IN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2865370-FA6B-4116-A683-FFD32169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607" y="1746504"/>
            <a:ext cx="41605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Вход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2082A34-FB2D-4E0A-AA6A-792FF8C0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295144"/>
            <a:ext cx="4617720" cy="2770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светлина = 25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хора = да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CE1DFF3B-3B14-402D-8139-822B0911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1600200"/>
            <a:ext cx="4892040" cy="3611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09F2EBD2-BFBC-4592-BFC8-B920BCD6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9672" y="1709928"/>
            <a:ext cx="438912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E99233"/>
                </a:solidFill>
                <a:latin typeface="Aptos"/>
                <a:ea typeface="Aptos"/>
                <a:cs typeface="Aptos"/>
              </a:rPr>
              <a:t>OUT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51F69338-AAD9-41B9-B774-E2959441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3448" y="1746504"/>
            <a:ext cx="4069079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Обработка и изход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DADD8E9D-2F78-4189-AD4D-DED60D047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295144"/>
            <a:ext cx="4526279" cy="2770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ако е тъмно и има хора: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    включи лампите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иначе: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    остави ги изключени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изход: команда и кратко обяснение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330CAE12-D0D7-4F14-B2F0-832952A2B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Модел • 4 мин.</a:t>
            </a:r>
          </a:p>
        </p:txBody>
      </p:sp>
    </p:spTree>
    <p:extLst>
      <p:ext uri="{BB962C8B-B14F-4D97-AF65-F5344CB8AC3E}">
        <p14:creationId xmlns:p14="http://schemas.microsoft.com/office/powerpoint/2010/main" val="87543898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EC42E5D-E6BA-48B4-8B48-6FC6ADEE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1C35F66-A733-42D3-9F50-BA0CB17E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Модел и алгоритъм: различни роли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0B1DA68-3F35-426A-A768-3E419024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Моделът описва важното. Алгоритъмът задава точните действия.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0C23D62-1FDF-48D8-B8A0-98D8C783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36A14C1-A42B-4994-A4D3-651DF29F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627632"/>
            <a:ext cx="3886200" cy="3611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9F71B693-74FA-4CCE-9C71-39AAAD4B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37360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M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00E49BE-8DA7-4D15-B15A-E66882B4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1773936"/>
            <a:ext cx="30632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Модел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462EC91-F8F2-48FE-A6D3-B5EEC953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322576"/>
            <a:ext cx="3520440" cy="2770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определя входовете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показва връзките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очертава възможните изходи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C0B44E18-9DA7-48B8-B362-7229FAD84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1627632"/>
            <a:ext cx="6309360" cy="3611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>
            <a:solidFill>
              <a:srgbClr val="DCE4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4FF33AC8-6205-48CE-9118-03BC9AB4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5232" y="1901952"/>
            <a:ext cx="5715000" cy="2834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800" b="0">
                <a:solidFill>
                  <a:srgbClr val="1F2937"/>
                </a:solidFill>
                <a:latin typeface="Consolas"/>
                <a:ea typeface="Consolas"/>
                <a:cs typeface="Consolas"/>
              </a:rPr>
              <a:t>1. прочети данните</a:t>
            </a:r>
          </a:p>
          <a:p xmlns:a="http://schemas.openxmlformats.org/drawingml/2006/main">
            <a:pPr algn="l">
              <a:buNone/>
            </a:pPr>
            <a:r>
              <a:rPr sz="1800" b="0">
                <a:solidFill>
                  <a:srgbClr val="1F2937"/>
                </a:solidFill>
                <a:latin typeface="Consolas"/>
                <a:ea typeface="Consolas"/>
                <a:cs typeface="Consolas"/>
              </a:rPr>
              <a:t>2. провери дали има хора</a:t>
            </a:r>
          </a:p>
          <a:p xmlns:a="http://schemas.openxmlformats.org/drawingml/2006/main">
            <a:pPr algn="l">
              <a:buNone/>
            </a:pPr>
            <a:r>
              <a:rPr sz="1800" b="0">
                <a:solidFill>
                  <a:srgbClr val="1F2937"/>
                </a:solidFill>
                <a:latin typeface="Consolas"/>
                <a:ea typeface="Consolas"/>
                <a:cs typeface="Consolas"/>
              </a:rPr>
              <a:t>3. сравни светлината с прага</a:t>
            </a:r>
          </a:p>
          <a:p xmlns:a="http://schemas.openxmlformats.org/drawingml/2006/main">
            <a:pPr algn="l">
              <a:buNone/>
            </a:pPr>
            <a:r>
              <a:rPr sz="1800" b="0">
                <a:solidFill>
                  <a:srgbClr val="1F2937"/>
                </a:solidFill>
                <a:latin typeface="Consolas"/>
                <a:ea typeface="Consolas"/>
                <a:cs typeface="Consolas"/>
              </a:rPr>
              <a:t>4. избери действие</a:t>
            </a:r>
          </a:p>
          <a:p xmlns:a="http://schemas.openxmlformats.org/drawingml/2006/main">
            <a:pPr algn="l">
              <a:buNone/>
            </a:pPr>
            <a:r>
              <a:rPr sz="1800" b="0">
                <a:solidFill>
                  <a:srgbClr val="1F2937"/>
                </a:solidFill>
                <a:latin typeface="Consolas"/>
                <a:ea typeface="Consolas"/>
                <a:cs typeface="Consolas"/>
              </a:rPr>
              <a:t>5. покажи резултат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AF09553A-B1E1-45EA-AB2E-F08D9ADE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Разграничение • 4 мин.</a:t>
            </a:r>
          </a:p>
        </p:txBody>
      </p:sp>
    </p:spTree>
    <p:extLst>
      <p:ext uri="{BB962C8B-B14F-4D97-AF65-F5344CB8AC3E}">
        <p14:creationId xmlns:p14="http://schemas.microsoft.com/office/powerpoint/2010/main" val="203439202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F56DE91-E9C4-4D64-A618-D7F9F092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2AA0B8E-2934-4359-A493-0A800E46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Алгоритъм за общия казус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07B768B-9FEB-44A7-BE8B-8D69FE0B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Подреждаме решенията така, че всеки да получи един и същ резултат.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ACF4A38-FDE5-4049-85A9-0DB6ABEE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0BF2D7F0-659E-433A-B5B0-38101CD6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517904"/>
            <a:ext cx="5212080" cy="4297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83ED60DD-7054-4C73-B31A-5A88B6F6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27631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7A63159-89EC-4A20-9310-B1C226D4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1664207"/>
            <a:ext cx="43891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Точните стъпки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637B7D4-2DA9-4751-9F0E-CAD87006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212848"/>
            <a:ext cx="4846320" cy="34564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/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C30C656-9C52-4B88-B10B-5AAD0E4D8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7" y="2322576"/>
            <a:ext cx="4681728" cy="33649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1. Прочети дали има хора.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2. Ако няма хора, остави лампите изключени.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3. Ако има хора, прочети светлината.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4. Ако светлината е под 30, включи лампите.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5. Иначе ги остави изключени.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0FEDA81F-3EE6-41E7-8992-9C58B06B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1517904"/>
            <a:ext cx="5212080" cy="4297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EF0FC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8C54E43-7A7A-4CF4-9A51-1DADD09F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627631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5763D4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E627B01B-8EE9-4C99-89AD-5C70A371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4576" y="1664207"/>
            <a:ext cx="43891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Проверка преди запис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9D09B338-C58B-40B1-9B8D-D282834C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2212848"/>
            <a:ext cx="4846320" cy="34564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/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2F3A1B48-94C6-48FE-A376-266442DB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322576"/>
            <a:ext cx="4681728" cy="33649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Има ли ясен ред?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Има ли изход за всеки път?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Използваме ли само данните от модела?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Какво става при липсваща стойност?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26C213F1-9F8F-437C-AEE1-70BA6C0EC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Алгоритъм • 5 мин.</a:t>
            </a:r>
          </a:p>
        </p:txBody>
      </p:sp>
    </p:spTree>
    <p:extLst>
      <p:ext uri="{BB962C8B-B14F-4D97-AF65-F5344CB8AC3E}">
        <p14:creationId xmlns:p14="http://schemas.microsoft.com/office/powerpoint/2010/main" val="32276498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976CE1-5C88-4BF0-A390-3871A6A5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1071AE0-18A5-43E4-9C9D-EBF37E6A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Псевдокодът прави логиката видима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8D65F2-C116-4753-A5DF-0217BBB8F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Записваме действията с ясни думи и отстъпи.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E78CEAD2-BFE5-4A89-9907-82678F24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FA61B349-4FFA-454B-ADF9-0DA8EDED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572768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0D732493-6307-48C2-A604-2AC9875B9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5336" y="1600200"/>
            <a:ext cx="5212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прочети има_хора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5CA30CB5-47A8-4502-A63C-72E5EAF8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286000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967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A8BA1BD-14D9-46D7-A231-8E007228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5336" y="2313432"/>
            <a:ext cx="5212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ако има_хора = не: остави лампите изключени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81A23C68-F57A-4A26-BF54-DE25FBD1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999232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233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DC7074A1-482B-4046-85C4-6256C437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5336" y="3026664"/>
            <a:ext cx="5212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иначе прочети светлина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A60A7C56-5D8C-4CEF-901C-3073BBDE6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12463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763D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0B364A26-AF64-4C62-997E-B858004E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5336" y="3739896"/>
            <a:ext cx="5212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ако светлина &lt; 30: включи лампите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38493917-2D8E-48CE-B4F0-24946495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425696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56A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6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C4EA702F-15F9-4242-BAA5-6166D6A3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5336" y="4453128"/>
            <a:ext cx="5212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иначе: остави лампите изключени</a:t>
            </a: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939418F2-8DB9-4E14-BBDA-4825FE2D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1645920"/>
            <a:ext cx="4754880" cy="35661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9F7E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06BD8B7D-8B4D-4F7A-A0E8-D3424E20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79" y="1755648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DA2C1510-127E-4F08-BF1D-08CEE0DA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455" y="1792224"/>
            <a:ext cx="39319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8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Невалиден вход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CFA107FB-BF09-438E-971B-780E4566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1968" y="2340864"/>
            <a:ext cx="4389120" cy="2724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ако светлина липсва или не е число: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    покажи „Провери измерването“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45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    не променяй лампите</a:t>
            </a:r>
          </a:p>
        </p:txBody>
      </p:sp>
      <p:sp>
        <p:nvSpPr>
          <p:cNvPr id="20" name="Rounded Rectangle 19">
            <a:extLst xmlns:a="http://schemas.openxmlformats.org/drawingml/2006/main">
              <a:ext uri="{FF2B5EF4-FFF2-40B4-BE49-F238E27FC236}">
                <a16:creationId xmlns:a16="http://schemas.microsoft.com/office/drawing/2014/main" id="{D8218481-D2D7-4AE5-AD04-362B1446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Псевдокод • 5 мин.</a:t>
            </a:r>
          </a:p>
        </p:txBody>
      </p:sp>
    </p:spTree>
    <p:extLst>
      <p:ext uri="{BB962C8B-B14F-4D97-AF65-F5344CB8AC3E}">
        <p14:creationId xmlns:p14="http://schemas.microsoft.com/office/powerpoint/2010/main" val="125241632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3A6BC2B-AD66-45CC-B92E-AE0BCE62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25313CA1-649B-48D7-A731-EA6A9E7A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Проверка с различни входове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39FDF21-E4ED-467D-8B35-3E21E9A5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Не променяме правилата между тестовете. Сравняваме входа с очаквания изход.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4D8D803-237A-4A07-8F00-84B567A5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60626A3-86D1-4DDB-A980-63288021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45920"/>
            <a:ext cx="3886200" cy="6217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2B4D"/>
          </a:solidFill>
          <a:ln xmlns:a="http://schemas.openxmlformats.org/drawingml/2006/main">
            <a:solidFill>
              <a:srgbClr val="FFFFFF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FA10B03F-2426-4BF4-A387-9C4D75CFF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1" y="1801368"/>
            <a:ext cx="3739896" cy="2819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Тестов вход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2D0DD98C-B00F-4916-9048-E354408D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645920"/>
            <a:ext cx="1508760" cy="6217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2B4D"/>
          </a:solidFill>
          <a:ln xmlns:a="http://schemas.openxmlformats.org/drawingml/2006/main">
            <a:solidFill>
              <a:srgbClr val="FFFFFF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CF32844-A5F2-4093-B0CC-9B1AE30F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1801368"/>
            <a:ext cx="1362456" cy="2819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Очакван изход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3454AC2C-0AD5-4BAB-BE75-0261F1F4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1645920"/>
            <a:ext cx="5577840" cy="6217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2B4D"/>
          </a:solidFill>
          <a:ln xmlns:a="http://schemas.openxmlformats.org/drawingml/2006/main">
            <a:solidFill>
              <a:srgbClr val="FFFFFF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7184A449-F88D-419B-BC8B-31503293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1801368"/>
            <a:ext cx="5431536" cy="2819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Какво проверяваме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00B36E0-1FFA-4B54-B335-7D017440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267712"/>
            <a:ext cx="38862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BF94B226-6A7C-4C8E-A14B-8CFC528F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1" y="2441448"/>
            <a:ext cx="373989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хора=да, светлина=18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0EB3604A-12BF-4227-890C-8FE0AA5CB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2267712"/>
            <a:ext cx="150876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CE8DB3C9-DA65-48D5-9D00-A1A59B6E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2441448"/>
            <a:ext cx="136245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включи лампите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BE1C29CB-DECF-46F3-9548-5CB85889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2267712"/>
            <a:ext cx="557784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B895ED00-24D7-42A6-9DAB-5B2FD89F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2441448"/>
            <a:ext cx="543153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нормален случай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BCF0F804-74BB-4446-9D8C-14157889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926080"/>
            <a:ext cx="38862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DF751C96-4BE3-42A6-8EE3-3EE7035D6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1" y="3099815"/>
            <a:ext cx="373989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хора=не, светлина=18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195A2464-2DA4-4A53-9EEF-82E7E04F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2926080"/>
            <a:ext cx="150876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12658D38-B729-457C-8BC3-21574900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3099815"/>
            <a:ext cx="136245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остави изключени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EB2291BE-CA9F-40B3-9666-1B2D57230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2926080"/>
            <a:ext cx="557784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0E092937-6F52-4FE2-981C-935024F2B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3099815"/>
            <a:ext cx="543153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празна стая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C81C0FCD-08FE-49D8-B9C1-8CD8863A3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584448"/>
            <a:ext cx="38862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1BEDE4EB-4A48-42DB-9F42-B3B7586F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1" y="3758183"/>
            <a:ext cx="373989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хора=да, светлина=30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6D876B0D-18A5-4950-9C9B-3BE2A439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584448"/>
            <a:ext cx="150876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1AC3F1E5-21C4-4809-8D72-A11DF173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3758183"/>
            <a:ext cx="136245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остави изключени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D86C7E56-DDB6-4DA5-BC0F-3D60BFD70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3584448"/>
            <a:ext cx="557784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209A0D6C-3446-40CE-B2D1-44494B06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3758183"/>
            <a:ext cx="543153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гранична стойност</a:t>
            </a:r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25279537-688E-440F-823C-47A67917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242816"/>
            <a:ext cx="38862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CC78FD4E-92A6-4049-A97D-EB29F892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1" y="4416552"/>
            <a:ext cx="373989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хора=да, светлина=липсва</a:t>
            </a:r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1EE40961-FC82-4ADD-9E0C-B1E5046B2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242816"/>
            <a:ext cx="150876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10A17CFF-2C19-4F76-BD3E-E9B73FF0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4416552"/>
            <a:ext cx="136245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съобщение за грешка</a:t>
            </a:r>
          </a:p>
        </p:txBody>
      </p:sp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77176964-223C-47D6-88C9-19B2DBC1B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4242816"/>
            <a:ext cx="557784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9B231BB0-3C12-4ECC-AD37-C85EA3AA7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4416552"/>
            <a:ext cx="543153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невалиден вход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5686156C-D8FB-418E-A5F6-F45D72AA1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901183"/>
            <a:ext cx="38862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8E5A6ED5-A731-4F7F-A209-4A68EEE4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1" y="5074920"/>
            <a:ext cx="373989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хора=да, светлина=65</a:t>
            </a:r>
          </a:p>
        </p:txBody>
      </p:sp>
      <p:sp>
        <p:nvSpPr>
          <p:cNvPr id="38" name="Rectangle 37">
            <a:extLst xmlns:a="http://schemas.openxmlformats.org/drawingml/2006/main">
              <a:ext uri="{FF2B5EF4-FFF2-40B4-BE49-F238E27FC236}">
                <a16:creationId xmlns:a16="http://schemas.microsoft.com/office/drawing/2014/main" id="{CADF542F-2D72-42CB-A9A6-56D95B1A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901183"/>
            <a:ext cx="150876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9" name="TextBox 38">
            <a:extLst xmlns:a="http://schemas.openxmlformats.org/drawingml/2006/main">
              <a:ext uri="{FF2B5EF4-FFF2-40B4-BE49-F238E27FC236}">
                <a16:creationId xmlns:a16="http://schemas.microsoft.com/office/drawing/2014/main" id="{3DBB34A6-F61D-4687-848C-ABB7AA2A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5074920"/>
            <a:ext cx="136245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остави изключени</a:t>
            </a:r>
          </a:p>
        </p:txBody>
      </p:sp>
      <p:sp>
        <p:nvSpPr>
          <p:cNvPr id="40" name="Rectangle 39">
            <a:extLst xmlns:a="http://schemas.openxmlformats.org/drawingml/2006/main">
              <a:ext uri="{FF2B5EF4-FFF2-40B4-BE49-F238E27FC236}">
                <a16:creationId xmlns:a16="http://schemas.microsoft.com/office/drawing/2014/main" id="{E1CCFA6E-1C3D-4861-997B-952BF06B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4901183"/>
            <a:ext cx="557784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2DCE8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1" name="TextBox 40">
            <a:extLst xmlns:a="http://schemas.openxmlformats.org/drawingml/2006/main">
              <a:ext uri="{FF2B5EF4-FFF2-40B4-BE49-F238E27FC236}">
                <a16:creationId xmlns:a16="http://schemas.microsoft.com/office/drawing/2014/main" id="{7E0E7CDA-EA0F-4234-BC32-DD0E69EA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5074920"/>
            <a:ext cx="543153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светла стая</a:t>
            </a:r>
          </a:p>
        </p:txBody>
      </p:sp>
      <p:sp>
        <p:nvSpPr>
          <p:cNvPr id="42" name="Rounded Rectangle 41">
            <a:extLst xmlns:a="http://schemas.openxmlformats.org/drawingml/2006/main">
              <a:ext uri="{FF2B5EF4-FFF2-40B4-BE49-F238E27FC236}">
                <a16:creationId xmlns:a16="http://schemas.microsoft.com/office/drawing/2014/main" id="{E5856423-28CE-4F36-9E11-C2849965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Тестване • 5 мин.</a:t>
            </a:r>
          </a:p>
        </p:txBody>
      </p:sp>
    </p:spTree>
    <p:extLst>
      <p:ext uri="{BB962C8B-B14F-4D97-AF65-F5344CB8AC3E}">
        <p14:creationId xmlns:p14="http://schemas.microsoft.com/office/powerpoint/2010/main" val="28482753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E3B10FD-EBB6-4E58-B241-98ADD924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F688CB1B-B63F-4249-A209-EC5D8EE4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Кратка практика: напомняне за домашна работа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F852898-27CB-4B87-91F1-1B92F678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Приложете същата логика към нов реален проблем.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6345C54-72F9-4E2A-886D-71CAD973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38F5A003-D643-48B0-B06A-7386CE38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627632"/>
            <a:ext cx="5193792" cy="3611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8F7FC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D826685B-619B-4A4E-A13B-3768EFB95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37360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IN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4E54BC6-452A-4ABF-9E89-170D703B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1773936"/>
            <a:ext cx="4370831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Дадени данни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C4F351-77DC-4E5C-B44B-5FA3559F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322576"/>
            <a:ext cx="4828031" cy="2770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предадена ли е задачата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остават ли под 24 часа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разрешени ли са известията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3EAB3ED5-9AF3-4BE5-AE80-412D7D4FC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1627632"/>
            <a:ext cx="5193792" cy="36118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9F7E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6A686B5-42C8-474B-B511-FFAB0F36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737360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E28A8FB7-1F1B-4F27-907B-CEC3E340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4576" y="1773936"/>
            <a:ext cx="4370831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Вашата задача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4E85A5B7-42D5-4467-A186-FFAA112B8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2322576"/>
            <a:ext cx="4828031" cy="2770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1. Отделете важното от излишното.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2. Опишете вход, обработка и изход.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3. Напишете 5–7 реда псевдокод.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4. Проверете нормален и невалиден вход.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C53BB891-D5C3-48CF-8D02-13FA1DFA8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Работа по двойки • 5 мин.</a:t>
            </a:r>
          </a:p>
        </p:txBody>
      </p:sp>
    </p:spTree>
    <p:extLst>
      <p:ext uri="{BB962C8B-B14F-4D97-AF65-F5344CB8AC3E}">
        <p14:creationId xmlns:p14="http://schemas.microsoft.com/office/powerpoint/2010/main" val="65927013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C9A5B84-381F-4B25-BA7A-F1A2BDF4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5D6E5BD-5DBD-404B-80A9-43644C18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Проверка на разбирането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43D5768-2A11-44C7-8384-9BEC2E36A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Отговорете кратко и посочете доказателство от казуса.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94F77CD-4124-4834-A00F-34DB8769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6C65F85F-13F7-4CAA-A926-5FEFBA63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08760"/>
            <a:ext cx="5257800" cy="42519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44EF582E-02E0-4095-A0DB-65F9175A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1618488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118AB2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606BB8A-E3B1-4801-AEC1-F28AE58B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607" y="1655063"/>
            <a:ext cx="4434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9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Четири въпроса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02A0C23-8F84-4B9D-8B93-850565B8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203704"/>
            <a:ext cx="4892040" cy="34107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/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94B44B-C198-4D47-8741-3355BC68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13432"/>
            <a:ext cx="4727448" cy="33192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Какво пропуска моделът нарочно?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Къде се намира алгоритъмът?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Какво е вход и какво е изход?</a:t>
            </a:r>
          </a:p>
          <a:p xmlns:a="http://schemas.openxmlformats.org/drawingml/2006/main">
            <a:pPr>
              <a:spcAft>
                <a:spcPts val="6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Защо тестваме граничен случай?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23D70C36-B32E-4584-9BC6-39E49B1A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508760"/>
            <a:ext cx="4892040" cy="42519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FB6B3506-26B5-4B97-980B-F7EC7FE09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1618488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E99233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F6FF6CBA-67AD-4F92-BE40-4B6B158A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9168" y="1655063"/>
            <a:ext cx="4069079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Изходен билет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64D53F77-67AE-4012-9BC4-0751B2AC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2203704"/>
            <a:ext cx="4526279" cy="34107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Напишете: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една разлика между модел и алгоритъм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един тестов вход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5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• очаквания изход и причината за него</a:t>
            </a:r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BB32C34B-5CDB-4DE2-8689-81755178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Проверка • 3 мин.</a:t>
            </a:r>
          </a:p>
        </p:txBody>
      </p:sp>
    </p:spTree>
    <p:extLst>
      <p:ext uri="{BB962C8B-B14F-4D97-AF65-F5344CB8AC3E}">
        <p14:creationId xmlns:p14="http://schemas.microsoft.com/office/powerpoint/2010/main" val="26854971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D919185-AD71-4DA1-A645-5DC3D975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96FE24B-B6E7-46D0-BFDF-E3D72716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"/>
            <a:ext cx="10972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132B4D"/>
                </a:solidFill>
                <a:latin typeface="Aptos Display"/>
                <a:ea typeface="Aptos Display"/>
                <a:cs typeface="Aptos Display"/>
              </a:rPr>
              <a:t>Запомни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864F87-C807-4D10-9E10-F0A7F67D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8778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50" b="0">
                <a:solidFill>
                  <a:srgbClr val="657181"/>
                </a:solidFill>
                <a:latin typeface="Aptos"/>
                <a:ea typeface="Aptos"/>
                <a:cs typeface="Aptos"/>
              </a:rPr>
              <a:t>Най-важното от урок 2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94D7812-4C92-42DC-8CE8-19E503033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98448"/>
            <a:ext cx="10515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8AB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3FFA85C3-663A-4FC3-8792-B40C47AF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1783080"/>
            <a:ext cx="10469880" cy="30632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9F7EF"/>
          </a:solidFill>
          <a:ln xmlns:a="http://schemas.openxmlformats.org/drawingml/2006/main">
            <a:solidFill>
              <a:srgbClr val="DAE2E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5333A0D-68CA-4342-8A84-E1F3E0BD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892807"/>
            <a:ext cx="438912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3D9670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04C7DCC7-5274-4C23-A28E-AC3A08BF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9616" y="1929384"/>
            <a:ext cx="9646919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Обобщение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7645750-16C4-432F-A346-99D53ACA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2478024"/>
            <a:ext cx="10104119" cy="22219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Реалният проблем съдържа много подробности, но моделът пази само важните за решението.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Входът подава данни, обработката прилага правила, а изходът показва резултата.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Алгоритъмът подрежда точните действия, а псевдокодът ги записва разбираемо.</a:t>
            </a:r>
          </a:p>
          <a:p xmlns:a="http://schemas.openxmlformats.org/drawingml/2006/main">
            <a:pPr>
              <a:spcAft>
                <a:spcPts val="500"/>
              </a:spcAft>
              <a:buNone/>
              <a:defRPr sz="170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t>Нормален, граничен и невалиден вход показват дали решението е надеждно.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5D8C1C58-2AE0-450A-BD7B-44ACADC8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5303520"/>
            <a:ext cx="8275320" cy="7132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EF0FC"/>
          </a:solidFill>
          <a:ln xmlns:a="http://schemas.openxmlformats.org/drawingml/2006/main">
            <a:solidFill>
              <a:srgbClr val="5763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410BFF02-F4E1-485F-BD30-046E3927E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5513832"/>
            <a:ext cx="7726679" cy="3276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50" b="1">
                <a:solidFill>
                  <a:srgbClr val="132B4D"/>
                </a:solidFill>
                <a:latin typeface="Aptos"/>
                <a:ea typeface="Aptos"/>
                <a:cs typeface="Aptos"/>
              </a:rPr>
              <a:t>Следващ урок: Симулатор „Умно кръстовище“ – условия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F19FD6A9-605A-438D-9D4C-F24C7068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6309360"/>
            <a:ext cx="2441448" cy="34747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6E7"/>
          </a:solidFill>
          <a:ln xmlns:a="http://schemas.openxmlformats.org/drawingml/2006/main">
            <a:solidFill>
              <a:srgbClr val="E99233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0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Финал • 1 мин.</a:t>
            </a:r>
          </a:p>
        </p:txBody>
      </p:sp>
    </p:spTree>
    <p:extLst>
      <p:ext uri="{BB962C8B-B14F-4D97-AF65-F5344CB8AC3E}">
        <p14:creationId xmlns:p14="http://schemas.microsoft.com/office/powerpoint/2010/main" val="70979922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2026-09-20T08:58:22.8140000Z</dcterms:created>
  <dcterms:modified xsi:type="dcterms:W3CDTF">2026-09-20T08:58:22.8140000Z</dcterms:modified>
</coreProperties>
</file>